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3" r:id="rId5"/>
  </p:sldIdLst>
  <p:sldSz cx="15119350" cy="10691813"/>
  <p:notesSz cx="7010400" cy="9296400"/>
  <p:defaultTextStyle>
    <a:defPPr>
      <a:defRPr lang="en-US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th Rees" initials="RR" lastIdx="1" clrIdx="0">
    <p:extLst>
      <p:ext uri="{19B8F6BF-5375-455C-9EA6-DF929625EA0E}">
        <p15:presenceInfo xmlns:p15="http://schemas.microsoft.com/office/powerpoint/2012/main" userId="S::ruthrees@coinford.co.uk::a783d92d-177a-4fe2-be45-65c027cb4b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33D"/>
    <a:srgbClr val="ACDCEC"/>
    <a:srgbClr val="00B0F0"/>
    <a:srgbClr val="BABDC6"/>
    <a:srgbClr val="D3D5DB"/>
    <a:srgbClr val="DF504F"/>
    <a:srgbClr val="5B9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47" autoAdjust="0"/>
  </p:normalViewPr>
  <p:slideViewPr>
    <p:cSldViewPr snapToGrid="0">
      <p:cViewPr varScale="1">
        <p:scale>
          <a:sx n="112" d="100"/>
          <a:sy n="112" d="100"/>
        </p:scale>
        <p:origin x="4350" y="132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37840" cy="46643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4"/>
            <a:ext cx="3037840" cy="46643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98B6D8B9-CD71-4746-A5A4-B77CECFBCF5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1162050"/>
            <a:ext cx="4435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5"/>
            <a:ext cx="5608320" cy="3660458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18839839-7C6E-2042-9762-EB2A5976F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9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39839-7C6E-2042-9762-EB2A5976F6C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4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0C5BB-6420-AC4C-B7CB-EC53627B0E02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A9F7E-2AB2-B940-BD06-B430763C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8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E746D48-9DE0-A1CE-5499-2E09AC217045}"/>
              </a:ext>
            </a:extLst>
          </p:cNvPr>
          <p:cNvCxnSpPr>
            <a:cxnSpLocks/>
          </p:cNvCxnSpPr>
          <p:nvPr/>
        </p:nvCxnSpPr>
        <p:spPr>
          <a:xfrm>
            <a:off x="754103" y="4042422"/>
            <a:ext cx="0" cy="477553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F204C44-366B-88A2-1F21-938307B4BCAB}"/>
              </a:ext>
            </a:extLst>
          </p:cNvPr>
          <p:cNvCxnSpPr>
            <a:cxnSpLocks/>
          </p:cNvCxnSpPr>
          <p:nvPr/>
        </p:nvCxnSpPr>
        <p:spPr>
          <a:xfrm>
            <a:off x="2900143" y="4075380"/>
            <a:ext cx="0" cy="477553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F807498-4572-789E-90AD-95B61DB39EB7}"/>
              </a:ext>
            </a:extLst>
          </p:cNvPr>
          <p:cNvCxnSpPr>
            <a:cxnSpLocks/>
          </p:cNvCxnSpPr>
          <p:nvPr/>
        </p:nvCxnSpPr>
        <p:spPr>
          <a:xfrm>
            <a:off x="4171831" y="4058060"/>
            <a:ext cx="0" cy="477553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3FA4F7C-E58E-9CB8-0E0F-72CC0573CC5C}"/>
              </a:ext>
            </a:extLst>
          </p:cNvPr>
          <p:cNvCxnSpPr>
            <a:cxnSpLocks/>
          </p:cNvCxnSpPr>
          <p:nvPr/>
        </p:nvCxnSpPr>
        <p:spPr>
          <a:xfrm>
            <a:off x="4985546" y="4058060"/>
            <a:ext cx="0" cy="477553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0EAD900-42AA-DFD8-B9E1-1A387A710064}"/>
              </a:ext>
            </a:extLst>
          </p:cNvPr>
          <p:cNvCxnSpPr>
            <a:cxnSpLocks/>
          </p:cNvCxnSpPr>
          <p:nvPr/>
        </p:nvCxnSpPr>
        <p:spPr>
          <a:xfrm>
            <a:off x="5886472" y="4058060"/>
            <a:ext cx="0" cy="477553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74082F1-0846-93F7-1DDF-159212C7F610}"/>
              </a:ext>
            </a:extLst>
          </p:cNvPr>
          <p:cNvCxnSpPr>
            <a:cxnSpLocks/>
          </p:cNvCxnSpPr>
          <p:nvPr/>
        </p:nvCxnSpPr>
        <p:spPr>
          <a:xfrm flipH="1">
            <a:off x="9624029" y="4066028"/>
            <a:ext cx="0" cy="563864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0204A64-E6BF-B102-097E-78A7BBA39DC9}"/>
              </a:ext>
            </a:extLst>
          </p:cNvPr>
          <p:cNvCxnSpPr>
            <a:cxnSpLocks/>
          </p:cNvCxnSpPr>
          <p:nvPr/>
        </p:nvCxnSpPr>
        <p:spPr>
          <a:xfrm>
            <a:off x="12204502" y="4062083"/>
            <a:ext cx="0" cy="462621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004576-6C38-C00B-AE83-6953AC30E9B1}"/>
              </a:ext>
            </a:extLst>
          </p:cNvPr>
          <p:cNvCxnSpPr>
            <a:cxnSpLocks/>
          </p:cNvCxnSpPr>
          <p:nvPr/>
        </p:nvCxnSpPr>
        <p:spPr>
          <a:xfrm>
            <a:off x="14509665" y="4082408"/>
            <a:ext cx="0" cy="455154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B109345E-8C07-8F44-918C-B38990AD7C2D}"/>
              </a:ext>
            </a:extLst>
          </p:cNvPr>
          <p:cNvCxnSpPr>
            <a:cxnSpLocks/>
          </p:cNvCxnSpPr>
          <p:nvPr/>
        </p:nvCxnSpPr>
        <p:spPr>
          <a:xfrm>
            <a:off x="1641107" y="4070347"/>
            <a:ext cx="0" cy="454357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-1142" y="10162053"/>
            <a:ext cx="15119348" cy="553202"/>
          </a:xfrm>
          <a:prstGeom prst="rect">
            <a:avLst/>
          </a:prstGeom>
          <a:solidFill>
            <a:srgbClr val="172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93032" y="10271061"/>
            <a:ext cx="4563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GROUNDWORKS AND CONCRETE FRAME SPECIALISTS</a:t>
            </a:r>
          </a:p>
        </p:txBody>
      </p:sp>
      <p:sp>
        <p:nvSpPr>
          <p:cNvPr id="384" name="TextBox 383"/>
          <p:cNvSpPr txBox="1">
            <a:spLocks/>
          </p:cNvSpPr>
          <p:nvPr/>
        </p:nvSpPr>
        <p:spPr>
          <a:xfrm>
            <a:off x="6587831" y="2851787"/>
            <a:ext cx="1376300" cy="351225"/>
          </a:xfrm>
          <a:prstGeom prst="roundRect">
            <a:avLst/>
          </a:prstGeom>
          <a:solidFill>
            <a:srgbClr val="17233D"/>
          </a:solidFill>
        </p:spPr>
        <p:txBody>
          <a:bodyPr wrap="square" tIns="90000" bIns="90000" rtlCol="0" anchor="t" anchorCtr="0">
            <a:noAutofit/>
          </a:bodyPr>
          <a:lstStyle/>
          <a:p>
            <a:pPr algn="ctr">
              <a:lnSpc>
                <a:spcPts val="1300"/>
              </a:lnSpc>
            </a:pPr>
            <a:r>
              <a:rPr lang="en-US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CHAIRMEN</a:t>
            </a:r>
          </a:p>
        </p:txBody>
      </p:sp>
      <p:sp>
        <p:nvSpPr>
          <p:cNvPr id="385" name="TextBox 384"/>
          <p:cNvSpPr txBox="1">
            <a:spLocks/>
          </p:cNvSpPr>
          <p:nvPr/>
        </p:nvSpPr>
        <p:spPr>
          <a:xfrm>
            <a:off x="6605549" y="3459859"/>
            <a:ext cx="1368574" cy="351225"/>
          </a:xfrm>
          <a:prstGeom prst="roundRect">
            <a:avLst/>
          </a:prstGeom>
          <a:solidFill>
            <a:srgbClr val="17233D"/>
          </a:solidFill>
          <a:ln w="6350">
            <a:solidFill>
              <a:srgbClr val="17233D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800" dirty="0"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MANAGING DIRECTOR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10726050" y="10271061"/>
            <a:ext cx="4068417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Last updated. 15.10.2024 Private and Confidential.</a:t>
            </a:r>
          </a:p>
        </p:txBody>
      </p:sp>
      <p:sp>
        <p:nvSpPr>
          <p:cNvPr id="167" name="TextBox 166"/>
          <p:cNvSpPr txBox="1">
            <a:spLocks/>
          </p:cNvSpPr>
          <p:nvPr/>
        </p:nvSpPr>
        <p:spPr>
          <a:xfrm>
            <a:off x="4612159" y="4345722"/>
            <a:ext cx="793031" cy="37139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600" b="1"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PROCUREMENT</a:t>
            </a:r>
            <a:endParaRPr lang="en-US" sz="60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406" name="TextBox 405"/>
          <p:cNvSpPr txBox="1">
            <a:spLocks/>
          </p:cNvSpPr>
          <p:nvPr/>
        </p:nvSpPr>
        <p:spPr>
          <a:xfrm>
            <a:off x="5477860" y="4346674"/>
            <a:ext cx="797535" cy="37208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IT</a:t>
            </a:r>
            <a:endParaRPr lang="en-US" sz="7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3" name="TextBox 152"/>
          <p:cNvSpPr txBox="1">
            <a:spLocks/>
          </p:cNvSpPr>
          <p:nvPr/>
        </p:nvSpPr>
        <p:spPr>
          <a:xfrm>
            <a:off x="2091344" y="4344060"/>
            <a:ext cx="1632882" cy="36725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CONSTRUCTION</a:t>
            </a:r>
            <a:endParaRPr lang="en-US" sz="7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2F2E36DE-A67E-467B-8AC9-7577295E7C85}"/>
              </a:ext>
            </a:extLst>
          </p:cNvPr>
          <p:cNvSpPr txBox="1">
            <a:spLocks/>
          </p:cNvSpPr>
          <p:nvPr/>
        </p:nvSpPr>
        <p:spPr>
          <a:xfrm>
            <a:off x="3782576" y="4342746"/>
            <a:ext cx="787618" cy="36861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LABOUR RESOURCING</a:t>
            </a:r>
            <a:endParaRPr lang="en-US" sz="7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08" name="TextBox 407"/>
          <p:cNvSpPr txBox="1">
            <a:spLocks/>
          </p:cNvSpPr>
          <p:nvPr/>
        </p:nvSpPr>
        <p:spPr>
          <a:xfrm>
            <a:off x="8866714" y="4305500"/>
            <a:ext cx="1635405" cy="37233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ESTIMATING</a:t>
            </a:r>
          </a:p>
        </p:txBody>
      </p:sp>
      <p:sp>
        <p:nvSpPr>
          <p:cNvPr id="407" name="TextBox 406"/>
          <p:cNvSpPr txBox="1">
            <a:spLocks/>
          </p:cNvSpPr>
          <p:nvPr/>
        </p:nvSpPr>
        <p:spPr>
          <a:xfrm>
            <a:off x="7158824" y="4322770"/>
            <a:ext cx="1659826" cy="36509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/>
                <a:ea typeface="Arial" charset="0"/>
                <a:cs typeface="Arial"/>
              </a:rPr>
              <a:t>FINANCE</a:t>
            </a:r>
            <a:endParaRPr lang="en-US" sz="700">
              <a:solidFill>
                <a:schemeClr val="bg1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159" name="TextBox 158"/>
          <p:cNvSpPr txBox="1">
            <a:spLocks/>
          </p:cNvSpPr>
          <p:nvPr/>
        </p:nvSpPr>
        <p:spPr>
          <a:xfrm>
            <a:off x="1240529" y="4344604"/>
            <a:ext cx="797323" cy="36861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HEALTH </a:t>
            </a:r>
          </a:p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&amp; SAFETY</a:t>
            </a:r>
            <a:endParaRPr lang="en-US" sz="7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8F0FBA68-FEB1-AA4A-9E4E-EC220650E1A7}"/>
              </a:ext>
            </a:extLst>
          </p:cNvPr>
          <p:cNvCxnSpPr>
            <a:cxnSpLocks/>
          </p:cNvCxnSpPr>
          <p:nvPr/>
        </p:nvCxnSpPr>
        <p:spPr>
          <a:xfrm>
            <a:off x="754103" y="4058060"/>
            <a:ext cx="13769365" cy="1732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TextBox 408"/>
          <p:cNvSpPr txBox="1">
            <a:spLocks/>
          </p:cNvSpPr>
          <p:nvPr/>
        </p:nvSpPr>
        <p:spPr>
          <a:xfrm>
            <a:off x="10583829" y="4321792"/>
            <a:ext cx="3320467" cy="381983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SURVEYING</a:t>
            </a:r>
            <a:endParaRPr lang="en-US" sz="7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4F34CA7B-F123-C742-B58F-B9BA0DE4FB71}"/>
              </a:ext>
            </a:extLst>
          </p:cNvPr>
          <p:cNvSpPr/>
          <p:nvPr/>
        </p:nvSpPr>
        <p:spPr>
          <a:xfrm>
            <a:off x="1" y="0"/>
            <a:ext cx="15119348" cy="1413328"/>
          </a:xfrm>
          <a:prstGeom prst="rect">
            <a:avLst/>
          </a:prstGeom>
          <a:solidFill>
            <a:srgbClr val="1723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B5F80465-F1E6-9C4F-91DB-5948AA120867}"/>
              </a:ext>
            </a:extLst>
          </p:cNvPr>
          <p:cNvSpPr txBox="1"/>
          <p:nvPr/>
        </p:nvSpPr>
        <p:spPr>
          <a:xfrm>
            <a:off x="457200" y="511824"/>
            <a:ext cx="8360228" cy="46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Coinford Organisational Chart</a:t>
            </a:r>
          </a:p>
        </p:txBody>
      </p:sp>
      <p:pic>
        <p:nvPicPr>
          <p:cNvPr id="236" name="Picture 235">
            <a:extLst>
              <a:ext uri="{FF2B5EF4-FFF2-40B4-BE49-F238E27FC236}">
                <a16:creationId xmlns:a16="http://schemas.microsoft.com/office/drawing/2014/main" id="{4333F729-5DB8-2A45-AEFE-F63C826D57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1984" y="380828"/>
            <a:ext cx="3161682" cy="651672"/>
          </a:xfrm>
          <a:prstGeom prst="rect">
            <a:avLst/>
          </a:prstGeom>
        </p:spPr>
      </p:pic>
      <p:sp>
        <p:nvSpPr>
          <p:cNvPr id="164" name="TextBox 163">
            <a:extLst>
              <a:ext uri="{FF2B5EF4-FFF2-40B4-BE49-F238E27FC236}">
                <a16:creationId xmlns:a16="http://schemas.microsoft.com/office/drawing/2014/main" id="{B60C4CF6-1789-F5F9-F7CC-1180923F4CB6}"/>
              </a:ext>
            </a:extLst>
          </p:cNvPr>
          <p:cNvSpPr txBox="1">
            <a:spLocks/>
          </p:cNvSpPr>
          <p:nvPr/>
        </p:nvSpPr>
        <p:spPr>
          <a:xfrm>
            <a:off x="357130" y="4333606"/>
            <a:ext cx="795556" cy="37127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ADMIN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83DD2929-8B5E-0CED-3544-CB4FF6DECC81}"/>
              </a:ext>
            </a:extLst>
          </p:cNvPr>
          <p:cNvSpPr txBox="1">
            <a:spLocks/>
          </p:cNvSpPr>
          <p:nvPr/>
        </p:nvSpPr>
        <p:spPr>
          <a:xfrm>
            <a:off x="13985145" y="4300110"/>
            <a:ext cx="794732" cy="376875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PLANT</a:t>
            </a:r>
            <a:endParaRPr lang="en-US" sz="70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B66B81E-EE1D-FFAE-375C-A39702E396C1}"/>
              </a:ext>
            </a:extLst>
          </p:cNvPr>
          <p:cNvCxnSpPr>
            <a:cxnSpLocks/>
          </p:cNvCxnSpPr>
          <p:nvPr/>
        </p:nvCxnSpPr>
        <p:spPr>
          <a:xfrm>
            <a:off x="7303232" y="3133288"/>
            <a:ext cx="0" cy="1186856"/>
          </a:xfrm>
          <a:prstGeom prst="line">
            <a:avLst/>
          </a:prstGeom>
          <a:ln>
            <a:solidFill>
              <a:srgbClr val="1723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C9E7690-C8C7-0940-1964-09B0F37932C7}"/>
              </a:ext>
            </a:extLst>
          </p:cNvPr>
          <p:cNvSpPr txBox="1">
            <a:spLocks/>
          </p:cNvSpPr>
          <p:nvPr/>
        </p:nvSpPr>
        <p:spPr>
          <a:xfrm>
            <a:off x="6320434" y="4331206"/>
            <a:ext cx="797535" cy="372089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002060"/>
            </a:solidFill>
          </a:ln>
        </p:spPr>
        <p:txBody>
          <a:bodyPr wrap="square" lIns="36000" tIns="72000" rIns="36000" bIns="72000" rtlCol="0" anchor="ctr" anchorCtr="0">
            <a:noAutofit/>
          </a:bodyPr>
          <a:lstStyle/>
          <a:p>
            <a:pPr algn="ctr">
              <a:lnSpc>
                <a:spcPts val="1000"/>
              </a:lnSpc>
            </a:pPr>
            <a:r>
              <a:rPr lang="en-US" sz="7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HR &amp; PAYROLL</a:t>
            </a:r>
            <a:endParaRPr lang="en-US" sz="7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6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cccf7b8-e2dd-4895-9f75-8459e0e224fd">
      <UserInfo>
        <DisplayName>Donna Kent</DisplayName>
        <AccountId>27</AccountId>
        <AccountType/>
      </UserInfo>
      <UserInfo>
        <DisplayName>Brendan Keilthy</DisplayName>
        <AccountId>71</AccountId>
        <AccountType/>
      </UserInfo>
      <UserInfo>
        <DisplayName>Clare Heron</DisplayName>
        <AccountId>64</AccountId>
        <AccountType/>
      </UserInfo>
      <UserInfo>
        <DisplayName>Nadia Abbas</DisplayName>
        <AccountId>133</AccountId>
        <AccountType/>
      </UserInfo>
    </SharedWithUsers>
    <TaxCatchAll xmlns="7cccf7b8-e2dd-4895-9f75-8459e0e224fd" xsi:nil="true"/>
    <lcf76f155ced4ddcb4097134ff3c332f xmlns="2b8e7ae4-1c7f-48b9-a02c-295bc64944ad">
      <Terms xmlns="http://schemas.microsoft.com/office/infopath/2007/PartnerControls"/>
    </lcf76f155ced4ddcb4097134ff3c332f>
    <ArchiverLinkFileType xmlns="2b8e7ae4-1c7f-48b9-a02c-295bc64944a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2588E2B513F44F829FF72EEF4CE506" ma:contentTypeVersion="173" ma:contentTypeDescription="Create a new document." ma:contentTypeScope="" ma:versionID="969a38b5e941c49a980dbd32d706f714">
  <xsd:schema xmlns:xsd="http://www.w3.org/2001/XMLSchema" xmlns:xs="http://www.w3.org/2001/XMLSchema" xmlns:p="http://schemas.microsoft.com/office/2006/metadata/properties" xmlns:ns2="2b8e7ae4-1c7f-48b9-a02c-295bc64944ad" xmlns:ns3="7cccf7b8-e2dd-4895-9f75-8459e0e224fd" targetNamespace="http://schemas.microsoft.com/office/2006/metadata/properties" ma:root="true" ma:fieldsID="d329a8b888412ff2450c8d5eec049370" ns2:_="" ns3:_="">
    <xsd:import namespace="2b8e7ae4-1c7f-48b9-a02c-295bc64944ad"/>
    <xsd:import namespace="7cccf7b8-e2dd-4895-9f75-8459e0e22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ArchiverLinkFileTyp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8e7ae4-1c7f-48b9-a02c-295bc64944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8eb1952-f20b-41ba-916a-4a7a72103b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ArchiverLinkFileType" ma:index="24" nillable="true" ma:displayName="ArchiverLinkFileType" ma:hidden="true" ma:internalName="ArchiverLinkFileType">
      <xsd:simpleType>
        <xsd:restriction base="dms:Text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ccf7b8-e2dd-4895-9f75-8459e0e22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385ebe-a466-4165-93ba-18259b021cb8}" ma:internalName="TaxCatchAll" ma:showField="CatchAllData" ma:web="7cccf7b8-e2dd-4895-9f75-8459e0e22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D1D36E-2070-45BA-9DF7-B42883CB4F27}">
  <ds:schemaRefs>
    <ds:schemaRef ds:uri="0529c7c2-b254-493f-9e6d-e5ca8a54c159"/>
    <ds:schemaRef ds:uri="45350167-4c2e-45f0-9d9b-2106cbda282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7cccf7b8-e2dd-4895-9f75-8459e0e224fd"/>
    <ds:schemaRef ds:uri="2b8e7ae4-1c7f-48b9-a02c-295bc64944ad"/>
  </ds:schemaRefs>
</ds:datastoreItem>
</file>

<file path=customXml/itemProps2.xml><?xml version="1.0" encoding="utf-8"?>
<ds:datastoreItem xmlns:ds="http://schemas.openxmlformats.org/officeDocument/2006/customXml" ds:itemID="{07691515-187F-46DF-8800-E77AC6453F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8e7ae4-1c7f-48b9-a02c-295bc64944ad"/>
    <ds:schemaRef ds:uri="7cccf7b8-e2dd-4895-9f75-8459e0e22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DC6AF5-FE61-4DA8-99DF-64C430E25D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37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Stephens</dc:creator>
  <cp:lastModifiedBy>Paul Timlin</cp:lastModifiedBy>
  <cp:revision>21</cp:revision>
  <cp:lastPrinted>2024-03-18T07:04:14Z</cp:lastPrinted>
  <dcterms:created xsi:type="dcterms:W3CDTF">2016-10-16T20:05:03Z</dcterms:created>
  <dcterms:modified xsi:type="dcterms:W3CDTF">2024-10-29T06:18:48Z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0x0101007878096C2965344DBC8FD6D158AF197B</vt:lpwstr>
  </property>
  <property fmtid="{D5CDD505-2E9C-101B-9397-08002B2CF9AE}" pid="3" name="Order">
    <vt:r8>130400</vt:r8>
  </property>
  <property fmtid="{D5CDD505-2E9C-101B-9397-08002B2CF9AE}" pid="4" name="MediaServiceImageTags">
    <vt:lpwstr/>
  </property>
</Properties>
</file>